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92FE16-7DCD-44DC-9F35-C6A8F369E28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590F25-C2F5-46F9-92C1-AB5FD23C8C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305800" cy="2286000"/>
          </a:xfrm>
        </p:spPr>
        <p:txBody>
          <a:bodyPr/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Seminarski </a:t>
            </a:r>
            <a:r>
              <a:rPr lang="sr-Latn-CS" dirty="0" smtClean="0"/>
              <a:t>rad iz Dermatovenerologije</a:t>
            </a:r>
            <a:br>
              <a:rPr lang="sr-Latn-CS" dirty="0" smtClean="0"/>
            </a:br>
            <a:r>
              <a:rPr lang="sr-Latn-CS" dirty="0" smtClean="0"/>
              <a:t>Tema</a:t>
            </a:r>
            <a:r>
              <a:rPr lang="sr-Latn-CS" dirty="0" smtClean="0"/>
              <a:t>:</a:t>
            </a:r>
            <a:br>
              <a:rPr lang="sr-Latn-CS" dirty="0" smtClean="0"/>
            </a:br>
            <a:r>
              <a:rPr lang="sr-Latn-CS" dirty="0" smtClean="0"/>
              <a:t>Alopecia areata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029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Studenti:</a:t>
            </a:r>
          </a:p>
          <a:p>
            <a:r>
              <a:rPr lang="sr-Latn-CS" dirty="0" smtClean="0"/>
              <a:t>Vucenovic Sasa</a:t>
            </a:r>
          </a:p>
          <a:p>
            <a:r>
              <a:rPr lang="sr-Latn-CS" dirty="0" smtClean="0"/>
              <a:t>Zurnic Ilija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Mentor:Prof. dr Bogdan Zrnic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b="0" dirty="0" smtClean="0"/>
              <a:t>Univerzitet u Istocnom Sarajevu</a:t>
            </a:r>
            <a:br>
              <a:rPr lang="sr-Latn-CS" b="0" dirty="0" smtClean="0"/>
            </a:br>
            <a:r>
              <a:rPr lang="sr-Latn-CS" b="0" dirty="0" smtClean="0"/>
              <a:t>Medicinski fakultet Foca</a:t>
            </a:r>
            <a:br>
              <a:rPr lang="sr-Latn-CS" b="0" dirty="0" smtClean="0"/>
            </a:br>
            <a:r>
              <a:rPr lang="sr-Latn-CS" b="0" dirty="0" smtClean="0"/>
              <a:t>Odsjek:stomatologija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 smtClean="0"/>
              <a:t>*Alopecia totalis-predstavlja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potpuni </a:t>
            </a:r>
            <a:r>
              <a:rPr lang="sr-Latn-CS" dirty="0" smtClean="0"/>
              <a:t>gibitak kose dok je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dlaka </a:t>
            </a:r>
            <a:r>
              <a:rPr lang="sr-Latn-CS" dirty="0" smtClean="0"/>
              <a:t>tijela </a:t>
            </a:r>
            <a:r>
              <a:rPr lang="sr-Latn-CS" dirty="0" smtClean="0"/>
              <a:t>ocuvana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Alopecia universalis-najtezi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oblik </a:t>
            </a:r>
            <a:r>
              <a:rPr lang="sr-Latn-CS" dirty="0" smtClean="0"/>
              <a:t>oboljenja kod koga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nedostaje</a:t>
            </a:r>
            <a:r>
              <a:rPr lang="sr-Latn-CS" dirty="0" smtClean="0"/>
              <a:t>: kosa, brada, </a:t>
            </a:r>
            <a:r>
              <a:rPr lang="sr-Latn-CS" dirty="0" smtClean="0"/>
              <a:t>obrve,</a:t>
            </a:r>
          </a:p>
          <a:p>
            <a:pPr>
              <a:buNone/>
            </a:pPr>
            <a:r>
              <a:rPr lang="sr-Latn-CS" dirty="0" smtClean="0"/>
              <a:t>trepavice,aksijalne </a:t>
            </a:r>
            <a:r>
              <a:rPr lang="sr-Latn-CS" dirty="0" smtClean="0"/>
              <a:t>pubicne </a:t>
            </a:r>
            <a:r>
              <a:rPr lang="sr-Latn-CS" dirty="0" smtClean="0"/>
              <a:t>i</a:t>
            </a:r>
          </a:p>
          <a:p>
            <a:pPr>
              <a:buNone/>
            </a:pPr>
            <a:r>
              <a:rPr lang="sr-Latn-CS" dirty="0" smtClean="0"/>
              <a:t> </a:t>
            </a:r>
            <a:r>
              <a:rPr lang="sr-Latn-CS" dirty="0" smtClean="0"/>
              <a:t>vellus dlake.</a:t>
            </a:r>
            <a:endParaRPr lang="en-US" dirty="0" smtClean="0"/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Maligne alopecije kod kojih se rijetko desava ponovan porast kose su: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lopecia Areata totali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3970564" cy="2286000"/>
          </a:xfrm>
          <a:prstGeom prst="rect">
            <a:avLst/>
          </a:prstGeom>
        </p:spPr>
      </p:pic>
      <p:pic>
        <p:nvPicPr>
          <p:cNvPr id="6" name="Picture 5" descr="5301JFP_PhotoRounds-fig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886200"/>
            <a:ext cx="4038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3200" dirty="0" smtClean="0"/>
              <a:t>Alopecia areata koja je ogranicena i poslije sest mjeseci,ima dobru prognozu,a tezi slucajevi mogu preci u totalnu ili univerzalnu alopeciju.Spontane remisije se redovno javljaju kod ogranicenih oblika bolesti,a kasnije recidivi se javljaju kod prakticno svih bolesnika.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4000" dirty="0" smtClean="0"/>
              <a:t>Dijagnoza </a:t>
            </a:r>
            <a:r>
              <a:rPr lang="sr-Latn-CS" sz="4000" dirty="0" smtClean="0"/>
              <a:t>se postavlja na osnovu klinickog izgleda promjena.Totalnu i generalizovanu alopeciju treba razlikovati od telogenog efluvijuma.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</a:rPr>
              <a:t>DIFERENCIJALNA DIJAGNOZA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lijecenje je simpotamatsko i cilj je uvodjenje oboljenja u remisiju koje kod ovih oboljenja moze dogoditi i spontano.                                                                                           *opste mjere-uspostaviti redovne kontrole,zbog hronicnog i recidivajuceg toka bolesti kao i ukljucivanje psihologa kod tezih </a:t>
            </a:r>
            <a:r>
              <a:rPr lang="sr-Latn-CS" dirty="0" smtClean="0"/>
              <a:t>oblika</a:t>
            </a:r>
          </a:p>
          <a:p>
            <a:r>
              <a:rPr lang="sr-Latn-CS" dirty="0" smtClean="0"/>
              <a:t> </a:t>
            </a:r>
            <a:r>
              <a:rPr lang="sr-Latn-CS" dirty="0" smtClean="0"/>
              <a:t>*lokalno lijecenje</a:t>
            </a:r>
            <a:r>
              <a:rPr lang="sr-Latn-CS" dirty="0" smtClean="0"/>
              <a:t>:</a:t>
            </a:r>
          </a:p>
          <a:p>
            <a:pPr>
              <a:buNone/>
            </a:pPr>
            <a:r>
              <a:rPr lang="sr-Latn-CS" dirty="0" smtClean="0"/>
              <a:t>   -silicilna </a:t>
            </a:r>
            <a:r>
              <a:rPr lang="sr-Latn-CS" dirty="0" smtClean="0"/>
              <a:t>kiselina 2% (placebo kod laksih oblika Aa</a:t>
            </a:r>
            <a:r>
              <a:rPr lang="sr-Latn-CS" dirty="0" smtClean="0"/>
              <a:t>), --- -kortikosteroidne </a:t>
            </a:r>
            <a:r>
              <a:rPr lang="sr-Latn-CS" dirty="0" smtClean="0"/>
              <a:t>masti</a:t>
            </a:r>
            <a:r>
              <a:rPr lang="sr-Latn-CS" dirty="0" smtClean="0"/>
              <a:t>,</a:t>
            </a:r>
          </a:p>
          <a:p>
            <a:pPr>
              <a:buNone/>
            </a:pPr>
            <a:r>
              <a:rPr lang="sr-Latn-CS" dirty="0" smtClean="0"/>
              <a:t>    - cignolin </a:t>
            </a:r>
            <a:r>
              <a:rPr lang="sr-Latn-CS" dirty="0" smtClean="0"/>
              <a:t>0.5-1%	(dobri rezultati 25-75% bolesnika)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</a:rPr>
              <a:t>LIJECENJE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sr-Latn-CS" dirty="0" smtClean="0"/>
              <a:t>-lokalno imunoterapija-satoji u namjernom izazivanju senzibilizacije visoko alergenim supstancijama (difenilcklopropenon-DCP i dibutilestar skvarne </a:t>
            </a:r>
            <a:r>
              <a:rPr lang="sr-Latn-CS" dirty="0" smtClean="0"/>
              <a:t>kiseline-SADBE</a:t>
            </a:r>
            <a:r>
              <a:rPr lang="sr-Latn-CS" dirty="0" smtClean="0"/>
              <a:t>).		</a:t>
            </a:r>
            <a:endParaRPr lang="sr-Latn-CS" dirty="0" smtClean="0"/>
          </a:p>
          <a:p>
            <a:r>
              <a:rPr lang="sr-Latn-CS" sz="3600" dirty="0" smtClean="0"/>
              <a:t>*</a:t>
            </a:r>
            <a:r>
              <a:rPr lang="sr-Latn-CS" sz="3600" dirty="0" smtClean="0"/>
              <a:t>opste </a:t>
            </a:r>
            <a:r>
              <a:rPr lang="sr-Latn-CS" sz="3600" dirty="0" smtClean="0"/>
              <a:t>lijecenje</a:t>
            </a:r>
          </a:p>
          <a:p>
            <a:pPr>
              <a:buNone/>
            </a:pPr>
            <a:r>
              <a:rPr lang="sr-Latn-CS" sz="3600" dirty="0" smtClean="0"/>
              <a:t>   PUVA:efikasna </a:t>
            </a:r>
            <a:r>
              <a:rPr lang="sr-Latn-CS" sz="3600" dirty="0" smtClean="0"/>
              <a:t>je samo oralna puva iridijacijom cijelog tijela.Za pun kozmeticki efekat potebno je do 100 seansi.Uspijeh se postize u 50% tretiranih.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19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opecia areata monolocularis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09600"/>
            <a:ext cx="3733800" cy="2667000"/>
          </a:xfrm>
          <a:prstGeom prst="rect">
            <a:avLst/>
          </a:prstGeom>
        </p:spPr>
      </p:pic>
      <p:pic>
        <p:nvPicPr>
          <p:cNvPr id="5" name="Picture 4" descr="alopecia areata multiloculari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1066800"/>
            <a:ext cx="3738443" cy="4038600"/>
          </a:xfrm>
          <a:prstGeom prst="rect">
            <a:avLst/>
          </a:prstGeom>
        </p:spPr>
      </p:pic>
      <p:pic>
        <p:nvPicPr>
          <p:cNvPr id="6" name="Picture 5" descr="lens8956931_1263318342alopecia_areata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3429000"/>
            <a:ext cx="4311646" cy="2979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Morfoloske abnormalnosti stabla dlake su posledica poremecaja u stvaranju dlake i njenih omotaca.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Identifikuju se mikroskopski, a klinicki se manifestuju lomljivom dlakom i estetskim nedostacima.                                                                                                        </a:t>
            </a:r>
          </a:p>
          <a:p>
            <a:endParaRPr lang="sr-Latn-CS" dirty="0" smtClean="0"/>
          </a:p>
          <a:p>
            <a:r>
              <a:rPr lang="sr-Latn-CS" dirty="0" smtClean="0"/>
              <a:t>Mogu </a:t>
            </a:r>
            <a:r>
              <a:rPr lang="sr-Latn-CS" dirty="0" smtClean="0"/>
              <a:t>biti: NASLEDNE ILI STECENE	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>
                <a:solidFill>
                  <a:schemeClr val="bg1"/>
                </a:solidFill>
              </a:rPr>
              <a:t/>
            </a:r>
            <a:br>
              <a:rPr lang="sr-Latn-CS" dirty="0" smtClean="0">
                <a:solidFill>
                  <a:schemeClr val="bg1"/>
                </a:solidFill>
              </a:rPr>
            </a:br>
            <a:r>
              <a:rPr lang="sr-Latn-CS" dirty="0" smtClean="0">
                <a:solidFill>
                  <a:schemeClr val="bg1"/>
                </a:solidFill>
              </a:rPr>
              <a:t/>
            </a:r>
            <a:br>
              <a:rPr lang="sr-Latn-CS" dirty="0" smtClean="0">
                <a:solidFill>
                  <a:schemeClr val="bg1"/>
                </a:solidFill>
              </a:rPr>
            </a:br>
            <a:r>
              <a:rPr lang="sr-Latn-CS" dirty="0" smtClean="0">
                <a:solidFill>
                  <a:schemeClr val="bg1"/>
                </a:solidFill>
              </a:rPr>
              <a:t/>
            </a:r>
            <a:br>
              <a:rPr lang="sr-Latn-CS" dirty="0" smtClean="0">
                <a:solidFill>
                  <a:schemeClr val="bg1"/>
                </a:solidFill>
              </a:rPr>
            </a:br>
            <a:r>
              <a:rPr lang="sr-Latn-CS" dirty="0" smtClean="0">
                <a:solidFill>
                  <a:schemeClr val="bg1"/>
                </a:solidFill>
              </a:rPr>
              <a:t/>
            </a:r>
            <a:br>
              <a:rPr lang="sr-Latn-CS" dirty="0" smtClean="0">
                <a:solidFill>
                  <a:schemeClr val="bg1"/>
                </a:solidFill>
              </a:rPr>
            </a:br>
            <a:r>
              <a:rPr lang="sr-Latn-CS" dirty="0" smtClean="0">
                <a:solidFill>
                  <a:schemeClr val="bg1"/>
                </a:solidFill>
              </a:rPr>
              <a:t>Oboljenja adneksalnih organa koze </a:t>
            </a:r>
            <a:r>
              <a:rPr smtClean="0">
                <a:solidFill>
                  <a:schemeClr val="bg1"/>
                </a:solidFill>
              </a:rPr>
              <a:t/>
            </a:r>
            <a:br>
              <a:rPr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dirty="0" smtClean="0"/>
              <a:t>1)INHERENTNE PROMJENE OBLIKA </a:t>
            </a:r>
            <a:endParaRPr lang="sr-Latn-CS" sz="2000" dirty="0" smtClean="0"/>
          </a:p>
          <a:p>
            <a:pPr>
              <a:buNone/>
            </a:pPr>
            <a:r>
              <a:rPr lang="sr-Latn-CS" sz="2000" dirty="0" smtClean="0"/>
              <a:t>        DLAKE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Postoje dvije osnovne vrste morfoloskih promjena stabla dlake: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jjj.BMP"/>
          <p:cNvPicPr/>
          <p:nvPr/>
        </p:nvPicPr>
        <p:blipFill>
          <a:blip r:embed="rId2" cstate="print"/>
          <a:srcRect b="18710"/>
          <a:stretch>
            <a:fillRect/>
          </a:stretch>
        </p:blipFill>
        <p:spPr>
          <a:xfrm>
            <a:off x="5029200" y="1905000"/>
            <a:ext cx="3810000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19600"/>
            <a:ext cx="2418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/>
              <a:t>2)FRAKTURE DLAKE </a:t>
            </a:r>
            <a:endParaRPr lang="en-US" dirty="0"/>
          </a:p>
        </p:txBody>
      </p:sp>
      <p:pic>
        <p:nvPicPr>
          <p:cNvPr id="6" name="Picture 5" descr="fgtd.BMP"/>
          <p:cNvPicPr/>
          <p:nvPr/>
        </p:nvPicPr>
        <p:blipFill>
          <a:blip r:embed="rId3" cstate="print"/>
          <a:srcRect l="4649" b="19713"/>
          <a:stretch>
            <a:fillRect/>
          </a:stretch>
        </p:blipFill>
        <p:spPr>
          <a:xfrm>
            <a:off x="5029200" y="4343400"/>
            <a:ext cx="36986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Alopecije </a:t>
            </a:r>
            <a:r>
              <a:rPr lang="sr-Latn-CS" dirty="0" smtClean="0"/>
              <a:t>se manifestuju klinicki razlicitim simptomima prema vrsti oboljenja kao i prema intenzitetu morbidnog procesa</a:t>
            </a:r>
            <a:r>
              <a:rPr lang="sr-Latn-CS" dirty="0" smtClean="0"/>
              <a:t>.</a:t>
            </a:r>
          </a:p>
          <a:p>
            <a:pPr>
              <a:buNone/>
            </a:pPr>
            <a:r>
              <a:rPr lang="sr-Latn-CS" dirty="0" smtClean="0"/>
              <a:t>	</a:t>
            </a:r>
            <a:endParaRPr lang="sr-Latn-CS" dirty="0" smtClean="0"/>
          </a:p>
          <a:p>
            <a:r>
              <a:rPr lang="sr-Latn-CS" dirty="0" smtClean="0"/>
              <a:t>Djelimo </a:t>
            </a:r>
            <a:r>
              <a:rPr lang="sr-Latn-CS" dirty="0" smtClean="0"/>
              <a:t>ih </a:t>
            </a:r>
            <a:r>
              <a:rPr lang="sr-Latn-CS" dirty="0" smtClean="0"/>
              <a:t>u: </a:t>
            </a:r>
          </a:p>
          <a:p>
            <a:pPr>
              <a:buNone/>
            </a:pPr>
            <a:r>
              <a:rPr lang="sr-Latn-CS" dirty="0" smtClean="0"/>
              <a:t>     -omedjene(a.circumscripta</a:t>
            </a:r>
            <a:r>
              <a:rPr lang="sr-Latn-CS" dirty="0" smtClean="0"/>
              <a:t>) i </a:t>
            </a:r>
          </a:p>
          <a:p>
            <a:pPr>
              <a:buNone/>
            </a:pPr>
            <a:r>
              <a:rPr lang="sr-Latn-CS" dirty="0" smtClean="0"/>
              <a:t>     -difuzne(a.diffusa</a:t>
            </a:r>
            <a:r>
              <a:rPr lang="sr-Latn-CS" dirty="0" smtClean="0"/>
              <a:t>).							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</a:rPr>
              <a:t>-ALOPECIA(OPADANJE KOSE)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 </a:t>
            </a:r>
            <a:r>
              <a:rPr lang="sr-Latn-CS" dirty="0" smtClean="0"/>
              <a:t>   *</a:t>
            </a:r>
            <a:r>
              <a:rPr lang="sr-Latn-CS" sz="3200" dirty="0" smtClean="0">
                <a:solidFill>
                  <a:schemeClr val="bg1"/>
                </a:solidFill>
              </a:rPr>
              <a:t>Po </a:t>
            </a:r>
            <a:r>
              <a:rPr lang="sr-Latn-CS" sz="3200" dirty="0" smtClean="0">
                <a:solidFill>
                  <a:schemeClr val="bg1"/>
                </a:solidFill>
              </a:rPr>
              <a:t>postanku se djele na</a:t>
            </a:r>
            <a:r>
              <a:rPr lang="sr-Latn-CS" sz="3200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sr-Latn-CS" dirty="0" smtClean="0"/>
              <a:t>           -kongenitalne </a:t>
            </a:r>
            <a:r>
              <a:rPr lang="sr-Latn-CS" dirty="0" smtClean="0"/>
              <a:t>i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          -stecene alopecije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Latn-CS" dirty="0" smtClean="0">
                <a:solidFill>
                  <a:schemeClr val="bg1"/>
                </a:solidFill>
              </a:rPr>
              <a:t>   Stecene alopecija </a:t>
            </a:r>
            <a:r>
              <a:rPr lang="sr-Latn-CS" dirty="0" smtClean="0">
                <a:solidFill>
                  <a:schemeClr val="bg1"/>
                </a:solidFill>
              </a:rPr>
              <a:t>se </a:t>
            </a:r>
            <a:r>
              <a:rPr lang="sr-Latn-CS" dirty="0" smtClean="0">
                <a:solidFill>
                  <a:schemeClr val="bg1"/>
                </a:solidFill>
              </a:rPr>
              <a:t>djeli na: 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a.pityroides i a.seborrhoica	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a.areata </a:t>
            </a:r>
            <a:r>
              <a:rPr lang="sr-Latn-CS" dirty="0" smtClean="0"/>
              <a:t>i </a:t>
            </a:r>
            <a:r>
              <a:rPr lang="sr-Latn-CS" dirty="0" smtClean="0"/>
              <a:t>a.atrophicans</a:t>
            </a:r>
            <a:r>
              <a:rPr lang="sr-Latn-CS" dirty="0" smtClean="0"/>
              <a:t>	</a:t>
            </a:r>
            <a:endParaRPr lang="sr-Latn-CS" dirty="0" smtClean="0"/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folliculitia </a:t>
            </a:r>
            <a:r>
              <a:rPr lang="sr-Latn-CS" dirty="0" smtClean="0"/>
              <a:t>decalans,folliculitis sycosiformis atrophicans</a:t>
            </a:r>
            <a:r>
              <a:rPr lang="sr-Latn-CS" dirty="0" smtClean="0"/>
              <a:t>....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senilne,mehanicke,toksicne,nervne,rendgenske...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Javljaju se u  vidu okruglih jasno ogranicenih ploca na kojima dlaka potpuno nestaje.	</a:t>
            </a:r>
            <a:r>
              <a:rPr lang="sr-Latn-CS" dirty="0" smtClean="0"/>
              <a:t>												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sr-Latn-CS" sz="4000" dirty="0" smtClean="0">
                <a:solidFill>
                  <a:schemeClr val="bg1"/>
                </a:solidFill>
              </a:rPr>
              <a:t/>
            </a:r>
            <a:br>
              <a:rPr lang="sr-Latn-CS" sz="4000" dirty="0" smtClean="0">
                <a:solidFill>
                  <a:schemeClr val="bg1"/>
                </a:solidFill>
              </a:rPr>
            </a:br>
            <a:r>
              <a:rPr lang="sr-Latn-CS" sz="4000" dirty="0" smtClean="0">
                <a:solidFill>
                  <a:schemeClr val="bg1"/>
                </a:solidFill>
              </a:rPr>
              <a:t>ALOPECIA </a:t>
            </a:r>
            <a:r>
              <a:rPr lang="sr-Latn-CS" sz="4000" dirty="0" smtClean="0">
                <a:solidFill>
                  <a:schemeClr val="bg1"/>
                </a:solidFill>
              </a:rPr>
              <a:t>AREATA</a:t>
            </a:r>
            <a:r>
              <a:rPr sz="4000" smtClean="0">
                <a:solidFill>
                  <a:schemeClr val="bg1"/>
                </a:solidFill>
              </a:rPr>
              <a:t/>
            </a:r>
            <a:br>
              <a:rPr sz="400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alopecia areata monolocul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670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Nije </a:t>
            </a:r>
            <a:r>
              <a:rPr lang="sr-Latn-CS" dirty="0" smtClean="0"/>
              <a:t>razjasnjena i smatra se da je oboljenje etioloski heterogeno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U </a:t>
            </a:r>
            <a:r>
              <a:rPr lang="sr-Latn-CS" dirty="0" smtClean="0"/>
              <a:t>25% slucajeva se nasledjuje autozomalno dominatnim tipom nasledjivanja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Takodje,emocionalni </a:t>
            </a:r>
            <a:r>
              <a:rPr lang="sr-Latn-CS" dirty="0" smtClean="0"/>
              <a:t>stres i drugi nedovoljno definisani faktori mogu provocirati Aa (alopecia areata</a:t>
            </a:r>
            <a:r>
              <a:rPr lang="sr-Latn-CS" dirty="0" smtClean="0"/>
              <a:t>).</a:t>
            </a:r>
          </a:p>
          <a:p>
            <a:r>
              <a:rPr lang="sr-Latn-CS" dirty="0" smtClean="0"/>
              <a:t>Poznato </a:t>
            </a:r>
            <a:r>
              <a:rPr lang="sr-Latn-CS" dirty="0" smtClean="0"/>
              <a:t>je da se javlja i kod atopije,ti slucajevi pocinju rano i imaju nepovoljan tok.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</a:rPr>
              <a:t>ETIOPATOGENEZA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 smtClean="0"/>
              <a:t>Alopecia areata se razvija ranim prelazkom anagenog (faza aktivnog rasta) u telogeni (faza mirovanja) folikul,sto je praceno ispadanjem dlake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U </a:t>
            </a:r>
            <a:r>
              <a:rPr lang="sr-Latn-CS" dirty="0" smtClean="0"/>
              <a:t>zavisnosti od tezine ostecenja folikul moze stvarati normalnu ili atroficnu dlaku,dok se kod teskih oblika dlaka uopste ne javlja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U </a:t>
            </a:r>
            <a:r>
              <a:rPr lang="sr-Latn-CS" dirty="0" smtClean="0"/>
              <a:t>nekim slucajevima se </a:t>
            </a:r>
            <a:r>
              <a:rPr lang="sr-Latn-CS" dirty="0" smtClean="0"/>
              <a:t>stvara</a:t>
            </a:r>
          </a:p>
          <a:p>
            <a:pPr>
              <a:buNone/>
            </a:pPr>
            <a:r>
              <a:rPr lang="sr-Latn-CS" dirty="0" smtClean="0"/>
              <a:t> </a:t>
            </a:r>
            <a:r>
              <a:rPr lang="sr-Latn-CS" dirty="0" smtClean="0"/>
              <a:t>dlaka u vidu znaka usklika</a:t>
            </a:r>
            <a:r>
              <a:rPr lang="sr-Latn-CS" dirty="0" smtClean="0"/>
              <a:t>:</a:t>
            </a:r>
          </a:p>
          <a:p>
            <a:pPr>
              <a:buNone/>
            </a:pPr>
            <a:r>
              <a:rPr lang="sr-Latn-CS" dirty="0" smtClean="0"/>
              <a:t> </a:t>
            </a:r>
            <a:r>
              <a:rPr lang="sr-Latn-CS" dirty="0" smtClean="0"/>
              <a:t>distalni dio dlake se lomi sa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longitudinalnim </a:t>
            </a:r>
            <a:r>
              <a:rPr lang="sr-Latn-CS" dirty="0" smtClean="0"/>
              <a:t>rascjepima dok </a:t>
            </a:r>
            <a:r>
              <a:rPr lang="sr-Latn-CS" dirty="0" smtClean="0"/>
              <a:t>se</a:t>
            </a:r>
          </a:p>
          <a:p>
            <a:pPr>
              <a:buNone/>
            </a:pPr>
            <a:r>
              <a:rPr lang="sr-Latn-CS" dirty="0" smtClean="0"/>
              <a:t> </a:t>
            </a:r>
            <a:r>
              <a:rPr lang="sr-Latn-CS" dirty="0" smtClean="0"/>
              <a:t>donji dio stanjuje i zavrsava glavicom telogenog korijena.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</a:rPr>
              <a:t>PATOGENEZA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New Image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3581400"/>
            <a:ext cx="3657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Prve </a:t>
            </a:r>
            <a:r>
              <a:rPr lang="sr-Latn-CS" dirty="0" smtClean="0"/>
              <a:t>promjene se obicno razvijaju od 5-30 godine zivota,zenske osobe cesce oboljevaju.Prve lezije su obicno u kosi ali mogu nastati u obrvama,trepavicama,bradi muskaraca kao i na ostaloj kozi.Pocetna promjena je obicno okrugla i dobro ogranicena ploca dijametra nekoliko centimetara na kojoj dlaka potpuno nestaje i koza postaje edematozna.U aktivnoj fazi bolesti na ivici oboljelih ploca kosa se lako izvlaci i izmedju tim dlakama moze se naci dlaka tipa usklika.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</a:rPr>
              <a:t>KLINICKA SLIKA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512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                     Seminarski rad iz Dermatovenerologije Tema: Alopecia areata</vt:lpstr>
      <vt:lpstr>    Oboljenja adneksalnih organa koze  </vt:lpstr>
      <vt:lpstr>Postoje dvije osnovne vrste morfoloskih promjena stabla dlake:</vt:lpstr>
      <vt:lpstr>-ALOPECIA(OPADANJE KOSE)</vt:lpstr>
      <vt:lpstr>Slide 5</vt:lpstr>
      <vt:lpstr> ALOPECIA AREATA </vt:lpstr>
      <vt:lpstr>ETIOPATOGENEZA</vt:lpstr>
      <vt:lpstr>PATOGENEZA</vt:lpstr>
      <vt:lpstr>KLINICKA SLIKA</vt:lpstr>
      <vt:lpstr>Maligne alopecije kod kojih se rijetko desava ponovan porast kose su: </vt:lpstr>
      <vt:lpstr>Slide 11</vt:lpstr>
      <vt:lpstr>DIFERENCIJALNA DIJAGNOZA</vt:lpstr>
      <vt:lpstr>LIJECENJE</vt:lpstr>
      <vt:lpstr>Slide 14</vt:lpstr>
      <vt:lpstr>Slide 15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5</cp:revision>
  <dcterms:created xsi:type="dcterms:W3CDTF">2010-11-20T07:34:52Z</dcterms:created>
  <dcterms:modified xsi:type="dcterms:W3CDTF">2010-11-20T08:23:58Z</dcterms:modified>
</cp:coreProperties>
</file>